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829" r:id="rId5"/>
    <p:sldMasterId id="2147483866" r:id="rId6"/>
    <p:sldMasterId id="2147483960" r:id="rId7"/>
    <p:sldMasterId id="2147484257" r:id="rId8"/>
  </p:sldMasterIdLst>
  <p:notesMasterIdLst>
    <p:notesMasterId r:id="rId55"/>
  </p:notesMasterIdLst>
  <p:handoutMasterIdLst>
    <p:handoutMasterId r:id="rId56"/>
  </p:handoutMasterIdLst>
  <p:sldIdLst>
    <p:sldId id="327" r:id="rId9"/>
    <p:sldId id="330" r:id="rId10"/>
    <p:sldId id="331" r:id="rId11"/>
    <p:sldId id="332" r:id="rId12"/>
    <p:sldId id="298" r:id="rId13"/>
    <p:sldId id="262" r:id="rId14"/>
    <p:sldId id="263" r:id="rId15"/>
    <p:sldId id="299" r:id="rId16"/>
    <p:sldId id="302" r:id="rId17"/>
    <p:sldId id="264" r:id="rId18"/>
    <p:sldId id="266" r:id="rId19"/>
    <p:sldId id="265" r:id="rId20"/>
    <p:sldId id="276" r:id="rId21"/>
    <p:sldId id="303" r:id="rId22"/>
    <p:sldId id="293" r:id="rId23"/>
    <p:sldId id="277" r:id="rId24"/>
    <p:sldId id="284" r:id="rId25"/>
    <p:sldId id="269" r:id="rId26"/>
    <p:sldId id="304" r:id="rId27"/>
    <p:sldId id="305" r:id="rId28"/>
    <p:sldId id="307" r:id="rId29"/>
    <p:sldId id="306" r:id="rId30"/>
    <p:sldId id="333" r:id="rId31"/>
    <p:sldId id="334" r:id="rId32"/>
    <p:sldId id="309" r:id="rId33"/>
    <p:sldId id="310" r:id="rId34"/>
    <p:sldId id="311" r:id="rId35"/>
    <p:sldId id="312" r:id="rId36"/>
    <p:sldId id="314" r:id="rId37"/>
    <p:sldId id="335" r:id="rId38"/>
    <p:sldId id="315" r:id="rId39"/>
    <p:sldId id="316" r:id="rId40"/>
    <p:sldId id="336" r:id="rId41"/>
    <p:sldId id="294" r:id="rId42"/>
    <p:sldId id="296" r:id="rId43"/>
    <p:sldId id="318" r:id="rId44"/>
    <p:sldId id="319" r:id="rId45"/>
    <p:sldId id="321" r:id="rId46"/>
    <p:sldId id="322" r:id="rId47"/>
    <p:sldId id="323" r:id="rId48"/>
    <p:sldId id="324" r:id="rId49"/>
    <p:sldId id="288" r:id="rId50"/>
    <p:sldId id="289" r:id="rId51"/>
    <p:sldId id="320" r:id="rId52"/>
    <p:sldId id="274"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96" d="100"/>
          <a:sy n="96" d="100"/>
        </p:scale>
        <p:origin x="102"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notesMaster" Target="notesMasters/notesMaster1.xml"/><Relationship Id="rId63"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viewProps" Target="view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commentAuthors" Target="commentAuthor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9/21/2023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9/27/2023</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8871458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416211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869005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9/21/2023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153275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9/21/2023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8576416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9/21/2023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873188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9/21/2023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349858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9/21/2023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9895137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9/21/2023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5998670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2230684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116693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8995543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3318911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3796830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8129420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831536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2233837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1406598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7721334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62029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28613991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9/21/2023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5475453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9/21/2023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8826160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9/21/2023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04839796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9/21/2023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6625680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9/21/2023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84210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
        <p:nvSpPr>
          <p:cNvPr id="5" name="Date Placeholder 4"/>
          <p:cNvSpPr>
            <a:spLocks noGrp="1"/>
          </p:cNvSpPr>
          <p:nvPr>
            <p:ph type="dt" sz="half" idx="10"/>
          </p:nvPr>
        </p:nvSpPr>
        <p:spPr/>
        <p:txBody>
          <a:bodyPr/>
          <a:lstStyle/>
          <a:p>
            <a:fld id="{5E4E5C39-FE1E-4048-9E78-68F07A4195FB}" type="datetimeFigureOut">
              <a:rPr lang="en-US" smtClean="0"/>
              <a:t>9/21/2023</a:t>
            </a:fld>
            <a:endParaRPr lang="en-US"/>
          </a:p>
        </p:txBody>
      </p:sp>
    </p:spTree>
    <p:extLst>
      <p:ext uri="{BB962C8B-B14F-4D97-AF65-F5344CB8AC3E}">
        <p14:creationId xmlns:p14="http://schemas.microsoft.com/office/powerpoint/2010/main" val="32605504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8015396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336905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0757103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6290444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59948733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9859751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91874050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0065745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pPr/>
              <a:t>9/27/2023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053677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9/21/2023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7184445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9/21/2023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2741827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9/21/2023</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09257468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9/21/2023</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797206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9/21/2023</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56809001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9/21/2023</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80646559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9/21/2023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21302544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9/21/2023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89003960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786BE5-D2A3-4BF0-8B30-D7403E61B3DC}" type="datetimeFigureOut">
              <a:rPr lang="en-US" smtClean="0"/>
              <a:t>9/27/2023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1613527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786BE5-D2A3-4BF0-8B30-D7403E61B3DC}" type="datetimeFigureOut">
              <a:rPr lang="en-US" smtClean="0"/>
              <a:t>9/27/2023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190C97C-0095-2443-AC12-FA4CBA4ACD4D}" type="slidenum">
              <a:rPr lang="en-US" smtClean="0"/>
              <a:pPr/>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343495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0786BE5-D2A3-4BF0-8B30-D7403E61B3DC}" type="datetimeFigureOut">
              <a:rPr lang="en-US" smtClean="0"/>
              <a:t>9/27/2023</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78526849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0786BE5-D2A3-4BF0-8B30-D7403E61B3DC}" type="datetimeFigureOut">
              <a:rPr lang="en-US" smtClean="0"/>
              <a:t>9/27/2023</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190C97C-0095-2443-AC12-FA4CBA4ACD4D}" type="slidenum">
              <a:rPr lang="en-US" smtClean="0"/>
              <a:pPr/>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7379515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0786BE5-D2A3-4BF0-8B30-D7403E61B3DC}" type="datetimeFigureOut">
              <a:rPr lang="en-US" smtClean="0"/>
              <a:t>9/27/2023</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9189806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9/21/2023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9963108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9/21/2023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55546068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21987163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54603670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5923F103-BC34-4FE4-A40E-EDDEECFDA5D0}" type="datetimeFigureOut">
              <a:rPr lang="en-US" smtClean="0"/>
              <a:pPr/>
              <a:t>9/27/2023</a:t>
            </a:fld>
            <a:endParaRPr lang="en-US" dirty="0"/>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r>
              <a:rPr lang="en-US"/>
              <a:t>
              </a:t>
            </a:r>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3047800139"/>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9/27/2023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09865687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5E4E5C39-FE1E-4048-9E78-68F07A4195FB}" type="datetimeFigureOut">
              <a:rPr lang="en-US" smtClean="0"/>
              <a:t>9/21/2023</a:t>
            </a:fld>
            <a:endParaRPr lang="en-US"/>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a:p>
        </p:txBody>
      </p:sp>
      <p:sp>
        <p:nvSpPr>
          <p:cNvPr id="6" name="Slide Number Placeholder 5"/>
          <p:cNvSpPr>
            <a:spLocks noGrp="1"/>
          </p:cNvSpPr>
          <p:nvPr>
            <p:ph type="sldNum" sz="quarter" idx="12"/>
          </p:nvPr>
        </p:nvSpPr>
        <p:spPr>
          <a:xfrm>
            <a:off x="8604504" y="5211060"/>
            <a:ext cx="2112264" cy="228600"/>
          </a:xfrm>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255329215"/>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9/27/2023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92799439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9/27/2023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34716454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9/21/2023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22355872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9/21/2023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26058138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48A87A34-81AB-432B-8DAE-1953F412C126}" type="datetimeFigureOut">
              <a:rPr lang="en-US" smtClean="0"/>
              <a:pPr/>
              <a:t>9/27/2023</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A190C97C-0095-2443-AC12-FA4CBA4ACD4D}" type="slidenum">
              <a:rPr lang="en-US" smtClean="0"/>
              <a:pPr/>
              <a:t>‹#›</a:t>
            </a:fld>
            <a:endParaRPr lang="en-US"/>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090265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5E4E5C39-FE1E-4048-9E78-68F07A4195FB}" type="datetimeFigureOut">
              <a:rPr lang="en-US" smtClean="0"/>
              <a:t>9/21/2023</a:t>
            </a:fld>
            <a:endParaRPr lang="en-US"/>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A190C97C-0095-2443-AC12-FA4CBA4ACD4D}" type="slidenum">
              <a:rPr lang="en-US" smtClean="0"/>
              <a:t>‹#›</a:t>
            </a:fld>
            <a:endParaRPr lang="en-US"/>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1058383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9/27/2023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66327312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9/27/2023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33929699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034246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theme" Target="../theme/theme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theme" Target="../theme/theme4.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theme" Target="../theme/theme5.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9/27/2023</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3046266432"/>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 id="2147483844" r:id="rId15"/>
    <p:sldLayoutId id="2147483845" r:id="rId16"/>
    <p:sldLayoutId id="2147483846" r:id="rId17"/>
    <p:sldLayoutId id="2147483847" r:id="rId18"/>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9/27/2023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3538183480"/>
      </p:ext>
    </p:extLst>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 id="2147483882" r:id="rId16"/>
    <p:sldLayoutId id="2147483883" r:id="rId17"/>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9/27/2023</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3463500076"/>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 id="2147483973" r:id="rId13"/>
    <p:sldLayoutId id="2147483974" r:id="rId14"/>
    <p:sldLayoutId id="2147483975" r:id="rId15"/>
    <p:sldLayoutId id="2147483976" r:id="rId16"/>
    <p:sldLayoutId id="2147483977" r:id="rId17"/>
    <p:sldLayoutId id="2147484123" r:id="rId18"/>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CBC48EC7-AF6A-48D3-8284-14BACBEBDD84}" type="datetimeFigureOut">
              <a:rPr lang="en-US" dirty="0"/>
              <a:t>9/27/2023</a:t>
            </a:fld>
            <a:endParaRPr lang="en-US" dirty="0"/>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331700694"/>
      </p:ext>
    </p:extLst>
  </p:cSld>
  <p:clrMap bg1="lt1" tx1="dk1" bg2="lt2" tx2="dk2" accent1="accent1" accent2="accent2" accent3="accent3" accent4="accent4" accent5="accent5" accent6="accent6" hlink="hlink" folHlink="folHlink"/>
  <p:sldLayoutIdLst>
    <p:sldLayoutId id="2147484258" r:id="rId1"/>
    <p:sldLayoutId id="2147484259" r:id="rId2"/>
    <p:sldLayoutId id="2147484260" r:id="rId3"/>
    <p:sldLayoutId id="2147484261" r:id="rId4"/>
    <p:sldLayoutId id="2147484262" r:id="rId5"/>
    <p:sldLayoutId id="2147484263" r:id="rId6"/>
    <p:sldLayoutId id="2147484264" r:id="rId7"/>
    <p:sldLayoutId id="2147484265" r:id="rId8"/>
    <p:sldLayoutId id="2147484266" r:id="rId9"/>
    <p:sldLayoutId id="2147484267" r:id="rId10"/>
    <p:sldLayoutId id="2147484268" r:id="rId11"/>
    <p:sldLayoutId id="2147484269" r:id="rId12"/>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cd-DS/IBMDS_CapFinal/blob/main/DataWrangling_cap3.ipynb" TargetMode="External"/><Relationship Id="rId2" Type="http://schemas.openxmlformats.org/officeDocument/2006/relationships/image" Target="../media/image6.png"/><Relationship Id="rId1" Type="http://schemas.openxmlformats.org/officeDocument/2006/relationships/slideLayout" Target="../slideLayouts/slideLayout3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jcd-DS/IBMDS_CapFinal/blob/main/EDA_DataVisualization_cap5.ipynb" TargetMode="External"/><Relationship Id="rId2" Type="http://schemas.openxmlformats.org/officeDocument/2006/relationships/image" Target="../media/image6.png"/><Relationship Id="rId1" Type="http://schemas.openxmlformats.org/officeDocument/2006/relationships/slideLayout" Target="../slideLayouts/slideLayout31.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cd-DS/IBMDS_CapFinal/blob/main/EDA_SQL_cap4.ipynb" TargetMode="External"/><Relationship Id="rId2" Type="http://schemas.openxmlformats.org/officeDocument/2006/relationships/image" Target="../media/image6.png"/><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jcd-DS/IBMDS_CapFinal/blob/main/PlotlyApp_cap7.py" TargetMode="External"/><Relationship Id="rId2" Type="http://schemas.openxmlformats.org/officeDocument/2006/relationships/image" Target="../media/image6.png"/><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chuksoo/IBM-Data-Science-Capstone-SpaceX/blob/main/Machine%20Learning%20Prediction.ipynb" TargetMode="External"/><Relationship Id="rId2" Type="http://schemas.openxmlformats.org/officeDocument/2006/relationships/image" Target="../media/image6.png"/><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48.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8.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48.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48.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8.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8.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Layout" Target="../slideLayouts/slideLayout48.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Layout" Target="../slideLayouts/slideLayout48.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8.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8.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8.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8.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6.png"/><Relationship Id="rId1" Type="http://schemas.openxmlformats.org/officeDocument/2006/relationships/slideLayout" Target="../slideLayouts/slideLayout48.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8.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png"/><Relationship Id="rId1" Type="http://schemas.openxmlformats.org/officeDocument/2006/relationships/slideLayout" Target="../slideLayouts/slideLayout65.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5.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5.xml"/></Relationships>
</file>

<file path=ppt/slides/_rels/slide4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8.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png"/><Relationship Id="rId1" Type="http://schemas.openxmlformats.org/officeDocument/2006/relationships/slideLayout" Target="../slideLayouts/slideLayout78.xml"/></Relationships>
</file>

<file path=ppt/slides/_rels/slide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8.xml"/></Relationships>
</file>

<file path=ppt/slides/_rels/slide4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jcd-DS/IBMDS_CapFinal/blob/main/DataCollection_cap1.ipynb" TargetMode="External"/><Relationship Id="rId2" Type="http://schemas.openxmlformats.org/officeDocument/2006/relationships/image" Target="../media/image6.png"/><Relationship Id="rId1" Type="http://schemas.openxmlformats.org/officeDocument/2006/relationships/slideLayout" Target="../slideLayouts/slideLayout3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jcd-DS/IBMDS_CapFinal/blob/main/WebScraping_cap2.ipynb" TargetMode="External"/><Relationship Id="rId2" Type="http://schemas.openxmlformats.org/officeDocument/2006/relationships/image" Target="../media/image6.png"/><Relationship Id="rId1" Type="http://schemas.openxmlformats.org/officeDocument/2006/relationships/slideLayout" Target="../slideLayouts/slideLayout3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John Davenport</a:t>
            </a:r>
          </a:p>
          <a:p>
            <a:r>
              <a:rPr lang="en-US" dirty="0">
                <a:solidFill>
                  <a:schemeClr val="bg2"/>
                </a:solidFill>
                <a:latin typeface="Abadi"/>
                <a:ea typeface="SF Pro" pitchFamily="2" charset="0"/>
                <a:cs typeface="SF Pro" pitchFamily="2" charset="0"/>
              </a:rPr>
              <a:t>09/25/23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96001" y="1162878"/>
            <a:ext cx="5671386" cy="5063297"/>
          </a:xfrm>
          <a:prstGeom prst="rect">
            <a:avLst/>
          </a:prstGeom>
        </p:spPr>
        <p:txBody>
          <a:bodyPr>
            <a:normAutofit/>
          </a:bodyPr>
          <a:lstStyle/>
          <a:p>
            <a:r>
              <a:rPr lang="en-US" sz="2200" dirty="0">
                <a:solidFill>
                  <a:schemeClr val="accent3">
                    <a:lumMod val="25000"/>
                  </a:schemeClr>
                </a:solidFill>
                <a:latin typeface="Abadi" panose="020B0604020104020204" pitchFamily="34" charset="0"/>
              </a:rPr>
              <a:t>First, performed exploratory data analysis and determined the training labels.</a:t>
            </a:r>
          </a:p>
          <a:p>
            <a:r>
              <a:rPr lang="en-US" sz="2200" dirty="0">
                <a:solidFill>
                  <a:schemeClr val="accent3">
                    <a:lumMod val="25000"/>
                  </a:schemeClr>
                </a:solidFill>
                <a:latin typeface="Abadi" panose="020B0604020104020204" pitchFamily="34" charset="0"/>
              </a:rPr>
              <a:t>Second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Then created landing outcome from outcome column and exported the results.</a:t>
            </a:r>
          </a:p>
          <a:p>
            <a:pPr>
              <a:lnSpc>
                <a:spcPct val="100000"/>
              </a:lnSpc>
              <a:spcBef>
                <a:spcPts val="1400"/>
              </a:spcBef>
            </a:pPr>
            <a:r>
              <a:rPr lang="en-US" sz="2200" dirty="0">
                <a:solidFill>
                  <a:schemeClr val="accent3">
                    <a:lumMod val="25000"/>
                  </a:schemeClr>
                </a:solidFill>
                <a:latin typeface="Abadi" panose="020B0604020104020204" pitchFamily="34" charset="0"/>
              </a:rPr>
              <a:t>Notebook link: </a:t>
            </a:r>
            <a:r>
              <a:rPr lang="en-US" sz="2200" dirty="0">
                <a:solidFill>
                  <a:schemeClr val="accent3">
                    <a:lumMod val="25000"/>
                  </a:schemeClr>
                </a:solidFill>
                <a:latin typeface="Abadi" panose="020B0604020104020204" pitchFamily="34" charset="0"/>
                <a:hlinkClick r:id="rId3"/>
              </a:rPr>
              <a:t>https://github.com/jcd-DS/IBMDS_CapFinal/blob/main/DataWrangling_cap3.ipynb</a:t>
            </a:r>
            <a:r>
              <a:rPr lang="en-US" sz="2200" dirty="0">
                <a:solidFill>
                  <a:schemeClr val="accent3">
                    <a:lumMod val="25000"/>
                  </a:schemeClr>
                </a:solidFill>
                <a:latin typeface="Abadi" panose="020B0604020104020204" pitchFamily="34" charset="0"/>
              </a:rPr>
              <a:t> </a:t>
            </a: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1301" y="1501214"/>
            <a:ext cx="4987925" cy="493236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Notebook link: </a:t>
            </a:r>
            <a:r>
              <a:rPr lang="en-US" sz="2200" dirty="0">
                <a:solidFill>
                  <a:srgbClr val="1C7DDB"/>
                </a:solidFill>
                <a:latin typeface="Abadi" panose="020B0604020104020204" pitchFamily="34" charset="0"/>
                <a:hlinkClick r:id="rId3"/>
              </a:rPr>
              <a:t>https://github.com/jcd-DS/IBMDS_CapFinal/blob/main/EDA_DataVisualization_cap5.ipynb</a:t>
            </a:r>
            <a:r>
              <a:rPr lang="en-US" sz="2200" dirty="0">
                <a:solidFill>
                  <a:srgbClr val="1C7DDB"/>
                </a:solidFill>
                <a:latin typeface="Abadi" panose="020B0604020104020204" pitchFamily="34" charset="0"/>
              </a:rPr>
              <a:t> </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01569" y="1304924"/>
            <a:ext cx="9999831" cy="4760913"/>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Notebook link: </a:t>
            </a:r>
            <a:r>
              <a:rPr lang="en-US" sz="2200" dirty="0">
                <a:solidFill>
                  <a:srgbClr val="1C7DDB"/>
                </a:solidFill>
                <a:latin typeface="Abadi"/>
                <a:hlinkClick r:id="rId3"/>
              </a:rPr>
              <a:t>https://github.com/jcd-DS/IBMDS_CapFinal/blob/main/EDA_SQL_cap4.ipynb</a:t>
            </a:r>
            <a:r>
              <a:rPr lang="en-US" sz="2200" dirty="0">
                <a:solidFill>
                  <a:srgbClr val="1C7DDB"/>
                </a:solidFill>
                <a:latin typeface="Abadi"/>
              </a:rPr>
              <a:t> </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506538"/>
            <a:ext cx="10515600" cy="471963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23168" y="1696416"/>
            <a:ext cx="9745663" cy="328930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created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created a scatter graph showing the relationship between Outcome and Payload Mass (kg) for the different booster versions.</a:t>
            </a:r>
          </a:p>
          <a:p>
            <a:pPr>
              <a:lnSpc>
                <a:spcPct val="100000"/>
              </a:lnSpc>
              <a:spcBef>
                <a:spcPts val="1400"/>
              </a:spcBef>
            </a:pPr>
            <a:r>
              <a:rPr lang="en-US" sz="2200" dirty="0">
                <a:solidFill>
                  <a:schemeClr val="accent3">
                    <a:lumMod val="25000"/>
                  </a:schemeClr>
                </a:solidFill>
                <a:latin typeface="Abadi"/>
              </a:rPr>
              <a:t>Notebook link: </a:t>
            </a:r>
            <a:r>
              <a:rPr lang="en-US" sz="2200" dirty="0">
                <a:solidFill>
                  <a:srgbClr val="1C7DDB"/>
                </a:solidFill>
                <a:latin typeface="Abadi" panose="020B0604020104020204" pitchFamily="34" charset="0"/>
                <a:hlinkClick r:id="rId3"/>
              </a:rPr>
              <a:t>https://github.com/jcd-DS/IBMDS_CapFinal/blob/main/PlotlyApp_cap7.py</a:t>
            </a:r>
            <a:r>
              <a:rPr lang="en-US" sz="2200" dirty="0">
                <a:solidFill>
                  <a:srgbClr val="1C7DDB"/>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4979" y="1731202"/>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hlinkClick r:id="rId3"/>
              </a:rPr>
              <a:t>https://github.com/chuksoo/IBM-Data-Science-Capstone-SpaceX/blob/main/Machine%20Learning%20Prediction.ipynb</a:t>
            </a:r>
            <a:r>
              <a:rPr lang="en-US" sz="2200" dirty="0">
                <a:solidFill>
                  <a:srgbClr val="1C7DDB"/>
                </a:solidFill>
                <a:latin typeface="Abadi" panose="020B0604020104020204" pitchFamily="34" charset="0"/>
              </a:rPr>
              <a:t> </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598613" y="2057400"/>
            <a:ext cx="10593387" cy="9667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782763"/>
            <a:ext cx="4008438" cy="4394200"/>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70100"/>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429000"/>
            <a:ext cx="9252346" cy="245741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77197" y="2057400"/>
            <a:ext cx="10688637"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67139" y="1723408"/>
            <a:ext cx="4008438" cy="4394200"/>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34887" y="1782763"/>
            <a:ext cx="4008438" cy="4394200"/>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27382" y="1825625"/>
            <a:ext cx="10223500" cy="41227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770011" y="1598183"/>
            <a:ext cx="10125629" cy="293534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93747"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4756933"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66807" y="2438400"/>
            <a:ext cx="3505200" cy="3786188"/>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270027" y="2251587"/>
            <a:ext cx="6019331" cy="2582663"/>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74643" y="1766826"/>
            <a:ext cx="4008438" cy="4394200"/>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763"/>
            <a:ext cx="6253214" cy="428411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083494" y="1782763"/>
            <a:ext cx="4005262" cy="4394200"/>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278425" y="1696633"/>
            <a:ext cx="4005262" cy="4394200"/>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7EB98F-A25F-4357-9775-478FC17F7F83}"/>
              </a:ext>
            </a:extLst>
          </p:cNvPr>
          <p:cNvSpPr txBox="1">
            <a:spLocks/>
          </p:cNvSpPr>
          <p:nvPr/>
        </p:nvSpPr>
        <p:spPr>
          <a:xfrm>
            <a:off x="1135878"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82148" y="2193925"/>
            <a:ext cx="3427413" cy="3908425"/>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determined the booster that have carried the maximum payload using a subquery in the </a:t>
            </a:r>
            <a:r>
              <a:rPr lang="en-US" sz="1800" b="1" dirty="0">
                <a:latin typeface="Abadi" panose="020B0604020104020204" pitchFamily="34" charset="0"/>
              </a:rPr>
              <a:t>WHERE</a:t>
            </a:r>
            <a:r>
              <a:rPr lang="en-US" sz="1800" dirty="0">
                <a:latin typeface="Abadi" panose="020B0604020104020204" pitchFamily="34" charset="0"/>
              </a:rPr>
              <a:t> clause and the </a:t>
            </a:r>
            <a:r>
              <a:rPr lang="en-US" sz="1800" b="1" dirty="0">
                <a:latin typeface="Abadi" panose="020B0604020104020204" pitchFamily="34" charset="0"/>
              </a:rPr>
              <a:t>MAX() </a:t>
            </a:r>
            <a:r>
              <a:rPr lang="en-US" sz="18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151733" y="726978"/>
            <a:ext cx="6448865" cy="519133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52267"/>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various clauses such as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33190" y="1589360"/>
            <a:ext cx="4005262" cy="4394200"/>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a:t>
            </a:r>
            <a:r>
              <a:rPr lang="en-US" sz="2000" b="1" dirty="0">
                <a:latin typeface="Abadi" panose="020B0604020104020204" pitchFamily="34" charset="0"/>
              </a:rPr>
              <a:t>ORDER BY </a:t>
            </a:r>
            <a:r>
              <a:rPr lang="en-US" sz="2000" dirty="0">
                <a:latin typeface="Abadi" panose="020B0604020104020204" pitchFamily="34" charset="0"/>
              </a:rPr>
              <a:t>to order the grouped landing outcome in descending order.</a:t>
            </a:r>
          </a:p>
          <a:p>
            <a:pPr>
              <a:spcBef>
                <a:spcPts val="1400"/>
              </a:spcBef>
            </a:pPr>
            <a:endParaRPr lang="en-US" sz="2000" dirty="0"/>
          </a:p>
        </p:txBody>
      </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598561" y="1447248"/>
            <a:ext cx="10687050" cy="4772025"/>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90750" y="1208881"/>
            <a:ext cx="7791450" cy="4440237"/>
          </a:xfrm>
          <a:prstGeom prst="rect">
            <a:avLst/>
          </a:prstGeom>
        </p:spPr>
      </p:pic>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1713672"/>
            <a:ext cx="10515600" cy="378618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68D8986-45AC-4FB5-96E8-C45F9603EB5E}"/>
              </a:ext>
            </a:extLst>
          </p:cNvPr>
          <p:cNvSpPr txBox="1">
            <a:spLocks/>
          </p:cNvSpPr>
          <p:nvPr/>
        </p:nvSpPr>
        <p:spPr>
          <a:xfrm>
            <a:off x="1522926" y="587375"/>
            <a:ext cx="4469471"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189663" y="587375"/>
            <a:ext cx="6002337" cy="164465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was found to have the highest classification accuracy of all models.</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62040" y="1807654"/>
            <a:ext cx="57912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classes. The primary problem are the false positives- unsuccessful landings marked as successful landings.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5068386" cy="366621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838200" y="1437879"/>
            <a:ext cx="10515600" cy="451961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higher the success rate at a launch site.</a:t>
            </a:r>
          </a:p>
          <a:p>
            <a:pPr>
              <a:lnSpc>
                <a:spcPct val="100000"/>
              </a:lnSpc>
              <a:spcBef>
                <a:spcPts val="1400"/>
              </a:spcBef>
            </a:pPr>
            <a:r>
              <a:rPr lang="en-US" sz="2200" dirty="0">
                <a:latin typeface="Abadi" panose="020B0604020104020204" pitchFamily="34" charset="0"/>
              </a:rPr>
              <a:t>Launch success rate began increasing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and VLEO had the highest success rates.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Of all the launch sites, KSC LC-39A had the most successful.</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with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03350"/>
            <a:ext cx="10218738" cy="4773613"/>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data frame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data frame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688977" y="1800225"/>
            <a:ext cx="486127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Notebook link: </a:t>
            </a:r>
            <a:r>
              <a:rPr lang="en-US" sz="2200" dirty="0">
                <a:solidFill>
                  <a:srgbClr val="1C7DDB"/>
                </a:solidFill>
                <a:latin typeface="Abadi" panose="020B0604020104020204" pitchFamily="34" charset="0"/>
                <a:hlinkClick r:id="rId3"/>
              </a:rPr>
              <a:t>https://github.com/jcd-DS/IBMDS_CapFinal/blob/main/DataCollection_cap1.ipynb</a:t>
            </a:r>
            <a:r>
              <a:rPr lang="en-US" sz="2200" dirty="0">
                <a:solidFill>
                  <a:srgbClr val="1C7DDB"/>
                </a:solidFill>
                <a:latin typeface="Abadi" panose="020B0604020104020204" pitchFamily="34" charset="0"/>
              </a:rPr>
              <a:t> </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36713" y="1476375"/>
            <a:ext cx="4890052" cy="4691063"/>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Notebook link:  </a:t>
            </a:r>
            <a:r>
              <a:rPr lang="en-US" sz="2200" dirty="0">
                <a:solidFill>
                  <a:srgbClr val="1C7DDB"/>
                </a:solidFill>
                <a:latin typeface="Abadi" panose="020B0604020104020204" pitchFamily="34" charset="0"/>
                <a:hlinkClick r:id="rId3"/>
              </a:rPr>
              <a:t>https://github.com/jcd-DS/IBMDS_CapFinal/blob/main/WebScraping_cap2.ipynb</a:t>
            </a:r>
            <a:r>
              <a:rPr lang="en-US" sz="2200" dirty="0">
                <a:solidFill>
                  <a:srgbClr val="1C7DDB"/>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2" y="1469567"/>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8BB434"/>
      </a:accent1>
      <a:accent2>
        <a:srgbClr val="33A583"/>
      </a:accent2>
      <a:accent3>
        <a:srgbClr val="3594B4"/>
      </a:accent3>
      <a:accent4>
        <a:srgbClr val="6063B4"/>
      </a:accent4>
      <a:accent5>
        <a:srgbClr val="D35731"/>
      </a:accent5>
      <a:accent6>
        <a:srgbClr val="EBAC4B"/>
      </a:accent6>
      <a:hlink>
        <a:srgbClr val="65AD30"/>
      </a:hlink>
      <a:folHlink>
        <a:srgbClr val="8ED25B"/>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1A9F9826-882C-40B9-8F38-5A3B8CFD196D}"/>
    </a:ext>
  </a:extLst>
</a:theme>
</file>

<file path=ppt/theme/theme3.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4.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5.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10198</TotalTime>
  <Words>1756</Words>
  <Application>Microsoft Office PowerPoint</Application>
  <PresentationFormat>Widescreen</PresentationFormat>
  <Paragraphs>204</Paragraphs>
  <Slides>46</Slides>
  <Notes>3</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46</vt:i4>
      </vt:variant>
    </vt:vector>
  </HeadingPairs>
  <TitlesOfParts>
    <vt:vector size="62" baseType="lpstr">
      <vt:lpstr>Abadi</vt:lpstr>
      <vt:lpstr>Arial</vt:lpstr>
      <vt:lpstr>Calibri</vt:lpstr>
      <vt:lpstr>Calibri Light</vt:lpstr>
      <vt:lpstr>Century Gothic</vt:lpstr>
      <vt:lpstr>Corbel</vt:lpstr>
      <vt:lpstr>Garamond</vt:lpstr>
      <vt:lpstr>IBM Plex Mono SemiBold</vt:lpstr>
      <vt:lpstr>IBM Plex Mono Text</vt:lpstr>
      <vt:lpstr>Trebuchet MS</vt:lpstr>
      <vt:lpstr>Wingdings 3</vt:lpstr>
      <vt:lpstr>Custom Design</vt:lpstr>
      <vt:lpstr>Parallax</vt:lpstr>
      <vt:lpstr>Facet</vt:lpstr>
      <vt:lpstr>Wisp</vt:lpstr>
      <vt:lpstr>Savon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Davenport, Cole</cp:lastModifiedBy>
  <cp:revision>200</cp:revision>
  <dcterms:created xsi:type="dcterms:W3CDTF">2021-04-29T18:58:34Z</dcterms:created>
  <dcterms:modified xsi:type="dcterms:W3CDTF">2023-09-27T21:51:06Z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